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444" r:id="rId5"/>
    <p:sldId id="504" r:id="rId6"/>
    <p:sldId id="496" r:id="rId7"/>
    <p:sldId id="497" r:id="rId8"/>
    <p:sldId id="498" r:id="rId9"/>
    <p:sldId id="344" r:id="rId10"/>
    <p:sldId id="460" r:id="rId11"/>
    <p:sldId id="502" r:id="rId12"/>
    <p:sldId id="310" r:id="rId13"/>
    <p:sldId id="309" r:id="rId14"/>
    <p:sldId id="499" r:id="rId15"/>
    <p:sldId id="501" r:id="rId16"/>
    <p:sldId id="500" r:id="rId17"/>
    <p:sldId id="492" r:id="rId18"/>
    <p:sldId id="311" r:id="rId19"/>
    <p:sldId id="313" r:id="rId20"/>
    <p:sldId id="464" r:id="rId21"/>
    <p:sldId id="321" r:id="rId22"/>
    <p:sldId id="320" r:id="rId23"/>
    <p:sldId id="324" r:id="rId24"/>
    <p:sldId id="336" r:id="rId25"/>
    <p:sldId id="334" r:id="rId26"/>
    <p:sldId id="335" r:id="rId27"/>
    <p:sldId id="503" r:id="rId28"/>
    <p:sldId id="256" r:id="rId29"/>
    <p:sldId id="257" r:id="rId30"/>
    <p:sldId id="271" r:id="rId31"/>
    <p:sldId id="272" r:id="rId32"/>
    <p:sldId id="273" r:id="rId33"/>
    <p:sldId id="274" r:id="rId34"/>
    <p:sldId id="261" r:id="rId35"/>
    <p:sldId id="258" r:id="rId36"/>
    <p:sldId id="262" r:id="rId37"/>
    <p:sldId id="269" r:id="rId38"/>
    <p:sldId id="259" r:id="rId39"/>
    <p:sldId id="260" r:id="rId40"/>
    <p:sldId id="263" r:id="rId41"/>
    <p:sldId id="264" r:id="rId42"/>
    <p:sldId id="265" r:id="rId43"/>
    <p:sldId id="266" r:id="rId44"/>
    <p:sldId id="339" r:id="rId45"/>
    <p:sldId id="343" r:id="rId46"/>
    <p:sldId id="341" r:id="rId47"/>
    <p:sldId id="342" r:id="rId4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C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00"/>
    <p:restoredTop sz="91667"/>
  </p:normalViewPr>
  <p:slideViewPr>
    <p:cSldViewPr snapToGrid="0" snapToObjects="1">
      <p:cViewPr varScale="1">
        <p:scale>
          <a:sx n="81" d="100"/>
          <a:sy n="81" d="100"/>
        </p:scale>
        <p:origin x="55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B90AC2-A9F9-5B46-ACF2-3B1657BD1F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F7500-B2A1-6E47-92CB-D8A11FA3C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701FA-E31C-884F-B17E-965DC7CE7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63C0A-F831-C346-806A-D3313AB09C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9F9CC3-AF98-AF48-8DD2-AE0BBE597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043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787D32-BF2E-364C-B78E-5BD03E389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6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9469B-5418-454E-9953-C2EBE4BD92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4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3DD96-FFE7-4245-88C6-9A6913406E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1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3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909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751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093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446" y="61613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446" y="193217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446" y="2756086"/>
            <a:ext cx="5157787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50858" y="193217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50858" y="2756086"/>
            <a:ext cx="5183188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070" y="383054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329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217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379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68449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0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PL Title Slide 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968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2549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611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6135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135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9259" y="714748"/>
            <a:ext cx="95698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9" y="2175248"/>
            <a:ext cx="9569824" cy="3786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911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70898"/>
            <a:ext cx="10515600" cy="9776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1520" y="1449761"/>
            <a:ext cx="96927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520" y="4329486"/>
            <a:ext cx="9692715" cy="9776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388" y="53545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388" y="199595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6388" y="199595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60" r:id="rId4"/>
    <p:sldLayoutId id="2147483651" r:id="rId5"/>
    <p:sldLayoutId id="2147483661" r:id="rId6"/>
    <p:sldLayoutId id="2147483652" r:id="rId7"/>
    <p:sldLayoutId id="2147483662" r:id="rId8"/>
    <p:sldLayoutId id="2147483653" r:id="rId9"/>
    <p:sldLayoutId id="2147483664" r:id="rId10"/>
    <p:sldLayoutId id="2147483654" r:id="rId11"/>
    <p:sldLayoutId id="2147483663" r:id="rId12"/>
    <p:sldLayoutId id="2147483656" r:id="rId13"/>
    <p:sldLayoutId id="2147483657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300">
          <a:solidFill>
            <a:schemeClr val="tx1"/>
          </a:solidFill>
          <a:latin typeface="Gotham Medium" charset="0"/>
          <a:ea typeface="Gotham Medium" charset="0"/>
          <a:cs typeface="Gotham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E8FEF7-08F2-E44E-8600-056E2C66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26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b="1" dirty="0"/>
              <a:t>PRINCIPLES OF BUSINESS ADMINISTRATION 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FD29BB-28E3-6A49-8A9F-3FFFF3E2B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BEBCBF68-5B6D-DB47-A8DA-7ED92FC6E5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785360"/>
              </p:ext>
            </p:extLst>
          </p:nvPr>
        </p:nvGraphicFramePr>
        <p:xfrm>
          <a:off x="734524" y="2175248"/>
          <a:ext cx="956945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9450">
                  <a:extLst>
                    <a:ext uri="{9D8B030D-6E8A-4147-A177-3AD203B41FA5}">
                      <a16:colId xmlns:a16="http://schemas.microsoft.com/office/drawing/2014/main" val="2424807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latin typeface="Gotham Medium" pitchFamily="2" charset="0"/>
                          <a:cs typeface="Gotham Medium" pitchFamily="2" charset="0"/>
                        </a:rPr>
                        <a:t>BUSINESS ADMINISTRATION CORE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Business Law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Communication Skills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Customer Relations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Economics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Emotional Intelligence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Financial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Human Resources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Information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Marketing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Operations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Professional Development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spc="-150" dirty="0">
                          <a:latin typeface="Gotham Medium" pitchFamily="2" charset="0"/>
                          <a:cs typeface="Gotham Medium" pitchFamily="2" charset="0"/>
                        </a:rPr>
                        <a:t>Strategic Management</a:t>
                      </a:r>
                    </a:p>
                  </a:txBody>
                  <a:tcPr>
                    <a:solidFill>
                      <a:srgbClr val="04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2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92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000" b="1" dirty="0"/>
              <a:t>TEAM DECISION MAKING EVENTS </a:t>
            </a:r>
            <a:br>
              <a:rPr lang="en-US" sz="3000" b="1" dirty="0"/>
            </a:br>
            <a:r>
              <a:rPr lang="en-US" sz="3000" b="1" dirty="0"/>
              <a:t>INDIVIDUAL SERIES EVENTS</a:t>
            </a:r>
            <a:br>
              <a:rPr lang="en-US" sz="3000" b="1" dirty="0"/>
            </a:br>
            <a:r>
              <a:rPr lang="en-US" sz="3000" b="1" dirty="0"/>
              <a:t>INTEGRATED MARKETING CAMPAIGN EVENTS</a:t>
            </a:r>
            <a:br>
              <a:rPr lang="en-US" sz="3000" b="1" dirty="0"/>
            </a:br>
            <a:r>
              <a:rPr lang="en-US" sz="3000" b="1" dirty="0"/>
              <a:t>PROFESSIONAL SELLING AND CONSULTING 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FD29BB-28E3-6A49-8A9F-3FFFF3E2B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i="1" dirty="0"/>
              <a:t>Except Entrepreneurship Individual Series and Entrepreneurship Team Decision Making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3219ED9-DC5F-0D4F-9BA6-7612211242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353808"/>
              </p:ext>
            </p:extLst>
          </p:nvPr>
        </p:nvGraphicFramePr>
        <p:xfrm>
          <a:off x="569259" y="6198955"/>
          <a:ext cx="956945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9450">
                  <a:extLst>
                    <a:ext uri="{9D8B030D-6E8A-4147-A177-3AD203B41FA5}">
                      <a16:colId xmlns:a16="http://schemas.microsoft.com/office/drawing/2014/main" val="2424807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spc="-150" dirty="0">
                          <a:latin typeface="Gotham Medium" pitchFamily="2" charset="0"/>
                          <a:cs typeface="Gotham Medium" pitchFamily="2" charset="0"/>
                        </a:rPr>
                        <a:t>BUSINESS ADMINISTRATION CORE</a:t>
                      </a:r>
                    </a:p>
                  </a:txBody>
                  <a:tcPr>
                    <a:solidFill>
                      <a:srgbClr val="04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2931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049381-5FCE-6543-A9AC-456201B50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791983"/>
              </p:ext>
            </p:extLst>
          </p:nvPr>
        </p:nvGraphicFramePr>
        <p:xfrm>
          <a:off x="569259" y="3871426"/>
          <a:ext cx="956982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456">
                  <a:extLst>
                    <a:ext uri="{9D8B030D-6E8A-4147-A177-3AD203B41FA5}">
                      <a16:colId xmlns:a16="http://schemas.microsoft.com/office/drawing/2014/main" val="3702217214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3928936465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2967385720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949012646"/>
                    </a:ext>
                  </a:extLst>
                </a:gridCol>
              </a:tblGrid>
              <a:tr h="1924152">
                <a:tc>
                  <a:txBody>
                    <a:bodyPr/>
                    <a:lstStyle/>
                    <a:p>
                      <a:pPr algn="l"/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INSTRUCTIONAL AREAS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Channel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Marketing-Information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Market Planning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Pricing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Promotion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Product/Service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Selling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312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INSTRUCTIONAL AREAS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Knowledge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Project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Quality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Risk Management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54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INSTRUCTIONAL AREAS</a:t>
                      </a:r>
                      <a:endParaRPr lang="en-US" b="0" spc="-150" dirty="0">
                        <a:solidFill>
                          <a:schemeClr val="bg1"/>
                        </a:solidFill>
                        <a:latin typeface="Gotham Medium" pitchFamily="2" charset="0"/>
                        <a:cs typeface="Gotham Medium" pitchFamily="2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Compliance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Financial-Information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Product/Service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Risk Management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99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INSTRUCTIONAL AREAS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Market Planning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Pricing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Product/Service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Promotion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Quality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Risk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Selling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6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97830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FCE182-26C2-814C-80C0-8491B7600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308438"/>
              </p:ext>
            </p:extLst>
          </p:nvPr>
        </p:nvGraphicFramePr>
        <p:xfrm>
          <a:off x="569259" y="2708564"/>
          <a:ext cx="9569824" cy="11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456">
                  <a:extLst>
                    <a:ext uri="{9D8B030D-6E8A-4147-A177-3AD203B41FA5}">
                      <a16:colId xmlns:a16="http://schemas.microsoft.com/office/drawing/2014/main" val="2186338771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2507571917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1146762050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701208942"/>
                    </a:ext>
                  </a:extLst>
                </a:gridCol>
              </a:tblGrid>
              <a:tr h="119533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MARKETING CLUSTER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31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BUSINESS MANAGEMENT + ADMINISTRATION CLUSTER</a:t>
                      </a:r>
                      <a:endParaRPr lang="en-US" sz="1800" b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FINANCE CLUSTER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99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HOSPITALITY + TOURISM CLUSTER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6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83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92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000" b="1" dirty="0"/>
              <a:t>ENTREPRENEURSHIP INDIVIDUAL SERIES EVENT</a:t>
            </a:r>
            <a:br>
              <a:rPr lang="en-US" sz="3000" b="1" dirty="0"/>
            </a:br>
            <a:r>
              <a:rPr lang="en-US" sz="3000" b="1" dirty="0"/>
              <a:t>ENTREPRENEURSHIP TEAM DECISION MAKING EVENT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1CF7A854-1C57-4347-B90E-84ED5FBAAAFD}"/>
              </a:ext>
            </a:extLst>
          </p:cNvPr>
          <p:cNvSpPr txBox="1">
            <a:spLocks/>
          </p:cNvSpPr>
          <p:nvPr/>
        </p:nvSpPr>
        <p:spPr>
          <a:xfrm>
            <a:off x="721659" y="2327648"/>
            <a:ext cx="4389987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bg1">
                    <a:lumMod val="50000"/>
                  </a:schemeClr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Gotham Book" charset="0"/>
                <a:ea typeface="Gotham Book" charset="0"/>
                <a:cs typeface="Gotham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Gotham Book" charset="0"/>
                <a:ea typeface="Gotham Book" charset="0"/>
                <a:cs typeface="Gotham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Gotham Book" charset="0"/>
                <a:ea typeface="Gotham Book" charset="0"/>
                <a:cs typeface="Gotham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Gotham Book" charset="0"/>
                <a:ea typeface="Gotham Book" charset="0"/>
                <a:cs typeface="Gotham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Relevant from the Business Administration Core </a:t>
            </a:r>
            <a:br>
              <a:rPr lang="en-US" dirty="0"/>
            </a:br>
            <a:r>
              <a:rPr lang="en-US" dirty="0"/>
              <a:t>and each Career Cluster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C9CF68-C2A3-CE42-987F-1712FCE98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386">
            <a:off x="4837363" y="2099411"/>
            <a:ext cx="5299364" cy="68580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CE983C2D-0878-F74A-9296-173FE3325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22107"/>
              </p:ext>
            </p:extLst>
          </p:nvPr>
        </p:nvGraphicFramePr>
        <p:xfrm>
          <a:off x="721659" y="6123284"/>
          <a:ext cx="71292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9240">
                  <a:extLst>
                    <a:ext uri="{9D8B030D-6E8A-4147-A177-3AD203B41FA5}">
                      <a16:colId xmlns:a16="http://schemas.microsoft.com/office/drawing/2014/main" val="2424807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spc="-150" dirty="0">
                          <a:latin typeface="Gotham Medium" pitchFamily="2" charset="0"/>
                          <a:cs typeface="Gotham Medium" pitchFamily="2" charset="0"/>
                        </a:rPr>
                        <a:t>BUSINESS ADMINISTRATION CORE</a:t>
                      </a:r>
                    </a:p>
                  </a:txBody>
                  <a:tcPr>
                    <a:solidFill>
                      <a:srgbClr val="04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2931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FCB4475-E9D0-7D41-B37C-6BDBC2D4F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114435"/>
              </p:ext>
            </p:extLst>
          </p:nvPr>
        </p:nvGraphicFramePr>
        <p:xfrm>
          <a:off x="673531" y="4795364"/>
          <a:ext cx="7177368" cy="11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456">
                  <a:extLst>
                    <a:ext uri="{9D8B030D-6E8A-4147-A177-3AD203B41FA5}">
                      <a16:colId xmlns:a16="http://schemas.microsoft.com/office/drawing/2014/main" val="2186338771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2507571917"/>
                    </a:ext>
                  </a:extLst>
                </a:gridCol>
                <a:gridCol w="2392456">
                  <a:extLst>
                    <a:ext uri="{9D8B030D-6E8A-4147-A177-3AD203B41FA5}">
                      <a16:colId xmlns:a16="http://schemas.microsoft.com/office/drawing/2014/main" val="1146762050"/>
                    </a:ext>
                  </a:extLst>
                </a:gridCol>
              </a:tblGrid>
              <a:tr h="119533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MARKETING CLUSTER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31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spc="-150" dirty="0">
                          <a:solidFill>
                            <a:schemeClr val="bg1"/>
                          </a:solidFill>
                          <a:latin typeface="Gotham Medium" pitchFamily="2" charset="0"/>
                          <a:cs typeface="Gotham Medium" pitchFamily="2" charset="0"/>
                        </a:rPr>
                        <a:t>BUSINESS MANAGEMENT + ADMINISTRATION CLUSTER</a:t>
                      </a:r>
                      <a:endParaRPr lang="en-US" sz="1800" b="0" dirty="0">
                        <a:latin typeface="Gotham Medium" charset="0"/>
                        <a:ea typeface="Gotham Medium" charset="0"/>
                        <a:cs typeface="Gotham Medium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Gotham Medium" charset="0"/>
                          <a:ea typeface="Gotham Medium" charset="0"/>
                          <a:cs typeface="Gotham Medium" charset="0"/>
                        </a:rPr>
                        <a:t>FINANCE CLUSTER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9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83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0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000" b="1" dirty="0"/>
              <a:t>PERSONAL FINANICAL LITERACY EVENT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FD29BB-28E3-6A49-8A9F-3FFFF3E2B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04005A25-A00E-114D-B333-AE7621F584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542971"/>
              </p:ext>
            </p:extLst>
          </p:nvPr>
        </p:nvGraphicFramePr>
        <p:xfrm>
          <a:off x="569259" y="2175248"/>
          <a:ext cx="4257574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7574">
                  <a:extLst>
                    <a:ext uri="{9D8B030D-6E8A-4147-A177-3AD203B41FA5}">
                      <a16:colId xmlns:a16="http://schemas.microsoft.com/office/drawing/2014/main" val="2424807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latin typeface="Gotham Medium" pitchFamily="2" charset="0"/>
                          <a:cs typeface="Gotham Medium" pitchFamily="2" charset="0"/>
                        </a:rPr>
                        <a:t>NATIONAL STANDARDS IN K-12 PERSONAL FINANCE EDUCATION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Gotham Medium" pitchFamily="2" charset="0"/>
                          <a:cs typeface="Gotham Medium" pitchFamily="2" charset="0"/>
                        </a:rPr>
                        <a:t>Spending and Saving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Gotham Medium" pitchFamily="2" charset="0"/>
                          <a:cs typeface="Gotham Medium" pitchFamily="2" charset="0"/>
                        </a:rPr>
                        <a:t>Credit and Debt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Gotham Medium" pitchFamily="2" charset="0"/>
                          <a:cs typeface="Gotham Medium" pitchFamily="2" charset="0"/>
                        </a:rPr>
                        <a:t>Employment and Income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Gotham Medium" pitchFamily="2" charset="0"/>
                          <a:cs typeface="Gotham Medium" pitchFamily="2" charset="0"/>
                        </a:rPr>
                        <a:t>Investing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Gotham Medium" pitchFamily="2" charset="0"/>
                          <a:cs typeface="Gotham Medium" pitchFamily="2" charset="0"/>
                        </a:rPr>
                        <a:t>Risk and Insurance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Gotham Medium" pitchFamily="2" charset="0"/>
                          <a:cs typeface="Gotham Medium" pitchFamily="2" charset="0"/>
                        </a:rPr>
                        <a:t>Financial Decision Making</a:t>
                      </a:r>
                    </a:p>
                  </a:txBody>
                  <a:tcPr>
                    <a:solidFill>
                      <a:srgbClr val="7CC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29315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5C2612A-A45E-1C4E-A750-634F52A7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5087">
            <a:off x="4992341" y="1968996"/>
            <a:ext cx="5299364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128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1"/>
          <a:stretch/>
        </p:blipFill>
        <p:spPr>
          <a:xfrm>
            <a:off x="-3081151" y="98323"/>
            <a:ext cx="13411200" cy="4683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0" dirty="0"/>
              <a:t>PERFORMANCE INDICATOR LISTS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40" y="1873718"/>
            <a:ext cx="3372709" cy="419539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9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COMPETITIVE EVENTS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9" y="5070489"/>
            <a:ext cx="9569824" cy="1177328"/>
          </a:xfrm>
        </p:spPr>
        <p:txBody>
          <a:bodyPr>
            <a:normAutofit/>
          </a:bodyPr>
          <a:lstStyle/>
          <a:p>
            <a:r>
              <a:rPr lang="en-US" dirty="0"/>
              <a:t>Four levels of specialization within each cluster.</a:t>
            </a:r>
          </a:p>
          <a:p>
            <a:r>
              <a:rPr lang="en-US" dirty="0"/>
              <a:t>Six curriculum planning levels within each tier.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1" y="1914928"/>
            <a:ext cx="10410140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5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54F74-D704-0F47-A878-8D7BC875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92" y="534789"/>
            <a:ext cx="8528062" cy="5116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7CD5E-2AD7-E74D-B51F-B0CB7886F1B0}"/>
              </a:ext>
            </a:extLst>
          </p:cNvPr>
          <p:cNvSpPr txBox="1"/>
          <p:nvPr/>
        </p:nvSpPr>
        <p:spPr>
          <a:xfrm>
            <a:off x="2991163" y="581639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tham" charset="0"/>
                <a:ea typeface="Gotham" charset="0"/>
                <a:cs typeface="Gotham" charset="0"/>
              </a:rPr>
              <a:t>STOP AT TIER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D7AF5-4C8F-0846-BF92-D06ADD88FC1A}"/>
              </a:ext>
            </a:extLst>
          </p:cNvPr>
          <p:cNvSpPr txBox="1"/>
          <p:nvPr/>
        </p:nvSpPr>
        <p:spPr>
          <a:xfrm>
            <a:off x="4692963" y="581639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tham" charset="0"/>
                <a:ea typeface="Gotham" charset="0"/>
                <a:cs typeface="Gotham" charset="0"/>
              </a:rPr>
              <a:t>STOP AT TIER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B521F-5D57-E546-9731-ACD5CAC6E03D}"/>
              </a:ext>
            </a:extLst>
          </p:cNvPr>
          <p:cNvSpPr txBox="1"/>
          <p:nvPr/>
        </p:nvSpPr>
        <p:spPr>
          <a:xfrm>
            <a:off x="6394763" y="581639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tham" charset="0"/>
                <a:ea typeface="Gotham" charset="0"/>
                <a:cs typeface="Gotham" charset="0"/>
              </a:rPr>
              <a:t>STOP AT TIER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AAA603-5DAE-F548-AC7E-2F15E8427739}"/>
              </a:ext>
            </a:extLst>
          </p:cNvPr>
          <p:cNvSpPr txBox="1"/>
          <p:nvPr/>
        </p:nvSpPr>
        <p:spPr>
          <a:xfrm>
            <a:off x="7918763" y="581639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tham" charset="0"/>
                <a:ea typeface="Gotham" charset="0"/>
                <a:cs typeface="Gotham" charset="0"/>
              </a:rPr>
              <a:t>STOP AT TIER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9E0FC-4B88-0C42-9BC7-A51D5AC323BA}"/>
              </a:ext>
            </a:extLst>
          </p:cNvPr>
          <p:cNvSpPr txBox="1"/>
          <p:nvPr/>
        </p:nvSpPr>
        <p:spPr>
          <a:xfrm>
            <a:off x="616263" y="581639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tham" charset="0"/>
                <a:ea typeface="Gotham" charset="0"/>
                <a:cs typeface="Gotham" charset="0"/>
              </a:rPr>
              <a:t>FOR THE EXAM:</a:t>
            </a:r>
          </a:p>
        </p:txBody>
      </p:sp>
    </p:spTree>
    <p:extLst>
      <p:ext uri="{BB962C8B-B14F-4D97-AF65-F5344CB8AC3E}">
        <p14:creationId xmlns:p14="http://schemas.microsoft.com/office/powerpoint/2010/main" val="36808035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Tier 1: Business Administration Core</a:t>
            </a:r>
          </a:p>
          <a:p>
            <a:r>
              <a:rPr lang="en-US" dirty="0"/>
              <a:t>Tier 2: Cluster</a:t>
            </a:r>
          </a:p>
          <a:p>
            <a:r>
              <a:rPr lang="en-US" dirty="0"/>
              <a:t>Tier 3: Pathway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2161085"/>
            <a:ext cx="6236208" cy="48432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5D359E-8D5D-E44E-982A-9974A9342996}"/>
              </a:ext>
            </a:extLst>
          </p:cNvPr>
          <p:cNvSpPr/>
          <p:nvPr/>
        </p:nvSpPr>
        <p:spPr>
          <a:xfrm>
            <a:off x="5463988" y="4186936"/>
            <a:ext cx="4130773" cy="242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9D7EED-FB26-D540-B826-0BCF5923A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121" y="4317797"/>
            <a:ext cx="3420303" cy="20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62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76B6F-E2EE-954F-A157-D2A96A1A6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54"/>
          <a:stretch/>
        </p:blipFill>
        <p:spPr>
          <a:xfrm>
            <a:off x="676209" y="746578"/>
            <a:ext cx="8671453" cy="58456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0819" y="736600"/>
            <a:ext cx="3930316" cy="533402"/>
          </a:xfrm>
          <a:prstGeom prst="rect">
            <a:avLst/>
          </a:prstGeom>
          <a:noFill/>
          <a:ln w="57150" cmpd="sng">
            <a:solidFill>
              <a:srgbClr val="0053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49409" y="1422467"/>
            <a:ext cx="3601095" cy="416477"/>
          </a:xfrm>
          <a:prstGeom prst="rect">
            <a:avLst/>
          </a:prstGeom>
          <a:noFill/>
          <a:ln w="57150" cmpd="sng">
            <a:solidFill>
              <a:srgbClr val="0053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41017" y="3450074"/>
            <a:ext cx="6013235" cy="13494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1017" y="5470077"/>
            <a:ext cx="6013235" cy="103738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0603735">
            <a:off x="5844401" y="3008733"/>
            <a:ext cx="1449313" cy="71788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85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CURRICULUM PLANNING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Prerequisite (PQ)</a:t>
            </a:r>
          </a:p>
          <a:p>
            <a:r>
              <a:rPr lang="en-US" b="1" dirty="0"/>
              <a:t>Career Sustaining (CS)</a:t>
            </a:r>
          </a:p>
          <a:p>
            <a:r>
              <a:rPr lang="en-US" b="1" u="sng" dirty="0"/>
              <a:t>Specialist (SP)</a:t>
            </a:r>
          </a:p>
          <a:p>
            <a:r>
              <a:rPr lang="en-US" dirty="0"/>
              <a:t>Supervisor (SU)</a:t>
            </a:r>
          </a:p>
          <a:p>
            <a:r>
              <a:rPr lang="en-US" dirty="0"/>
              <a:t>Manager (MN)</a:t>
            </a:r>
          </a:p>
          <a:p>
            <a:r>
              <a:rPr lang="en-US" dirty="0"/>
              <a:t>Owner (ON)</a:t>
            </a:r>
          </a:p>
        </p:txBody>
      </p:sp>
    </p:spTree>
    <p:extLst>
      <p:ext uri="{BB962C8B-B14F-4D97-AF65-F5344CB8AC3E}">
        <p14:creationId xmlns:p14="http://schemas.microsoft.com/office/powerpoint/2010/main" val="345176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B2D6-C839-4EBC-9CA3-959358352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212" y="1122363"/>
            <a:ext cx="9859788" cy="2387600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Rock the DECA </a:t>
            </a:r>
            <a:br>
              <a:rPr lang="en-US" sz="8800" dirty="0"/>
            </a:br>
            <a:r>
              <a:rPr lang="en-US" sz="8800" dirty="0"/>
              <a:t>Role Play and Exam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9AB54-9F05-4971-81D4-F9943FDF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6991" y="3602038"/>
            <a:ext cx="9671009" cy="1655762"/>
          </a:xfrm>
        </p:spPr>
        <p:txBody>
          <a:bodyPr>
            <a:normAutofit/>
          </a:bodyPr>
          <a:lstStyle/>
          <a:p>
            <a:r>
              <a:rPr lang="en-US" sz="4000" dirty="0"/>
              <a:t>Understanding what goes into the </a:t>
            </a:r>
            <a:br>
              <a:rPr lang="en-US" sz="4000" dirty="0"/>
            </a:br>
            <a:r>
              <a:rPr lang="en-US" sz="4000" dirty="0"/>
              <a:t>DECA Role Play and Exam</a:t>
            </a:r>
          </a:p>
        </p:txBody>
      </p:sp>
    </p:spTree>
    <p:extLst>
      <p:ext uri="{BB962C8B-B14F-4D97-AF65-F5344CB8AC3E}">
        <p14:creationId xmlns:p14="http://schemas.microsoft.com/office/powerpoint/2010/main" val="14095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44519-4554-8B4F-AAF6-7BA226CD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140"/>
          <a:stretch/>
        </p:blipFill>
        <p:spPr>
          <a:xfrm>
            <a:off x="752054" y="787510"/>
            <a:ext cx="8748382" cy="41275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0819" y="736600"/>
            <a:ext cx="3930316" cy="533402"/>
          </a:xfrm>
          <a:prstGeom prst="rect">
            <a:avLst/>
          </a:prstGeom>
          <a:noFill/>
          <a:ln w="57150" cmpd="sng">
            <a:solidFill>
              <a:srgbClr val="0053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54351" y="1435167"/>
            <a:ext cx="1571894" cy="416477"/>
          </a:xfrm>
          <a:prstGeom prst="rect">
            <a:avLst/>
          </a:prstGeom>
          <a:noFill/>
          <a:ln w="57150" cmpd="sng">
            <a:solidFill>
              <a:srgbClr val="0053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41018" y="3450074"/>
            <a:ext cx="5676350" cy="13505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18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58" y="451829"/>
            <a:ext cx="9569824" cy="1325563"/>
          </a:xfrm>
        </p:spPr>
        <p:txBody>
          <a:bodyPr/>
          <a:lstStyle/>
          <a:p>
            <a:r>
              <a:rPr lang="en-US" b="1" dirty="0"/>
              <a:t>PERCENTAGES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745541"/>
              </p:ext>
            </p:extLst>
          </p:nvPr>
        </p:nvGraphicFramePr>
        <p:xfrm>
          <a:off x="685800" y="4199466"/>
          <a:ext cx="9880600" cy="183388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3781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ASSOCIATION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ICDC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Business Administration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Career Cluster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156616" y="2263515"/>
            <a:ext cx="5409784" cy="1753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members advance in competition, content becomes more specialized to the Career Cluster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5188B-120A-664C-8117-AB1251335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t="29283" r="24726" b="37959"/>
          <a:stretch/>
        </p:blipFill>
        <p:spPr>
          <a:xfrm>
            <a:off x="569258" y="1397014"/>
            <a:ext cx="6835514" cy="24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0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Written communication is not effective when readers must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A. find the information they need within the communication.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B. follow the writer's logical train of thought.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C. work to understand what the communication means.</a:t>
            </a:r>
          </a:p>
          <a:p>
            <a:pPr marL="0" indent="0">
              <a:buNone/>
            </a:pP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D. spend a minimum amount of time reading the communication.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3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Work to understand what the communication means.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4" y="2120901"/>
            <a:ext cx="10013503" cy="236111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4700452"/>
            <a:ext cx="9762677" cy="19543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Gotham" charset="0"/>
                <a:ea typeface="Gotham" charset="0"/>
                <a:cs typeface="Gotham" charset="0"/>
              </a:rPr>
              <a:t>Instructional Area:</a:t>
            </a:r>
            <a:r>
              <a:rPr lang="en-US" dirty="0"/>
              <a:t> Communications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Gotham" charset="0"/>
                <a:ea typeface="Gotham" charset="0"/>
                <a:cs typeface="Gotham" charset="0"/>
              </a:rPr>
              <a:t>Performance Indicator: </a:t>
            </a:r>
            <a:r>
              <a:rPr lang="en-US" dirty="0"/>
              <a:t>Explain the nature of effective written communications (CO:016) (CS)</a:t>
            </a:r>
          </a:p>
        </p:txBody>
      </p:sp>
      <p:sp>
        <p:nvSpPr>
          <p:cNvPr id="7" name="Left Arrow 6"/>
          <p:cNvSpPr/>
          <p:nvPr/>
        </p:nvSpPr>
        <p:spPr>
          <a:xfrm>
            <a:off x="2687720" y="3411622"/>
            <a:ext cx="949158" cy="62831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5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TEST TAKING STRATEGIES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Familiarize yourself with the format.</a:t>
            </a:r>
          </a:p>
          <a:p>
            <a:r>
              <a:rPr lang="en-US" dirty="0"/>
              <a:t>Read the question. Think about the answer.</a:t>
            </a:r>
          </a:p>
          <a:p>
            <a:r>
              <a:rPr lang="en-US" dirty="0"/>
              <a:t>Read all choices before choosing your answer.</a:t>
            </a:r>
          </a:p>
          <a:p>
            <a:r>
              <a:rPr lang="en-US" dirty="0"/>
              <a:t>Eliminate choices you know aren’t correct.</a:t>
            </a:r>
          </a:p>
          <a:p>
            <a:r>
              <a:rPr lang="en-US" dirty="0"/>
              <a:t>If you get stuck, circle and come back.</a:t>
            </a:r>
          </a:p>
          <a:p>
            <a:r>
              <a:rPr lang="en-US" dirty="0"/>
              <a:t>Always take an educated guess.</a:t>
            </a:r>
          </a:p>
          <a:p>
            <a:r>
              <a:rPr lang="en-US" dirty="0"/>
              <a:t>If time allows, review your work.</a:t>
            </a:r>
          </a:p>
        </p:txBody>
      </p:sp>
    </p:spTree>
    <p:extLst>
      <p:ext uri="{BB962C8B-B14F-4D97-AF65-F5344CB8AC3E}">
        <p14:creationId xmlns:p14="http://schemas.microsoft.com/office/powerpoint/2010/main" val="2287484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524000" y="529935"/>
            <a:ext cx="9144000" cy="4441310"/>
          </a:xfrm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2800" dirty="0">
                <a:latin typeface="Abel"/>
                <a:ea typeface="Abel"/>
                <a:cs typeface="Abel"/>
                <a:sym typeface="Abel"/>
              </a:rPr>
              <a:t>What’s In A</a:t>
            </a:r>
            <a:r>
              <a:rPr lang="en" sz="12800" dirty="0">
                <a:latin typeface="Abel"/>
                <a:ea typeface="Abel"/>
                <a:cs typeface="Abel"/>
                <a:sym typeface="Abel"/>
              </a:rPr>
              <a:t> </a:t>
            </a:r>
            <a:br>
              <a:rPr lang="en" sz="12800" dirty="0">
                <a:latin typeface="Abel"/>
                <a:ea typeface="Abel"/>
                <a:cs typeface="Abel"/>
                <a:sym typeface="Abel"/>
              </a:rPr>
            </a:br>
            <a:r>
              <a:rPr lang="en" sz="12800" dirty="0">
                <a:latin typeface="Abel"/>
                <a:ea typeface="Abel"/>
                <a:cs typeface="Abel"/>
                <a:sym typeface="Abel"/>
              </a:rPr>
              <a:t>Role 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7"/>
    </mc:Choice>
    <mc:Fallback xmlns="">
      <p:transition spd="slow" advTm="592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9156800" y="2176200"/>
            <a:ext cx="3035200" cy="2505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5333" b="1" dirty="0">
                <a:latin typeface="Abel"/>
                <a:ea typeface="Abel"/>
                <a:cs typeface="Abel"/>
                <a:sym typeface="Abel"/>
              </a:rPr>
              <a:t>What To</a:t>
            </a:r>
          </a:p>
          <a:p>
            <a:r>
              <a:rPr lang="en" sz="5333" b="1" dirty="0">
                <a:latin typeface="Abel"/>
                <a:ea typeface="Abel"/>
                <a:cs typeface="Abel"/>
                <a:sym typeface="Abel"/>
              </a:rPr>
              <a:t>Expect</a:t>
            </a:r>
          </a:p>
        </p:txBody>
      </p:sp>
      <p:cxnSp>
        <p:nvCxnSpPr>
          <p:cNvPr id="62" name="Shape 62"/>
          <p:cNvCxnSpPr/>
          <p:nvPr/>
        </p:nvCxnSpPr>
        <p:spPr>
          <a:xfrm rot="10800000" flipH="1">
            <a:off x="9307785" y="4111109"/>
            <a:ext cx="17376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 l="14677" r="13338"/>
          <a:stretch/>
        </p:blipFill>
        <p:spPr>
          <a:xfrm>
            <a:off x="0" y="0"/>
            <a:ext cx="9005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"/>
    </mc:Choice>
    <mc:Fallback xmlns="">
      <p:transition spd="slow" advTm="393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What to Expect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0AED6-369C-4AF2-B4E3-2F311BCE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1" y="1041772"/>
            <a:ext cx="9990729" cy="4774457"/>
          </a:xfrm>
          <a:prstGeom prst="rect">
            <a:avLst/>
          </a:prstGeom>
        </p:spPr>
      </p:pic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201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endParaRPr lang="en" dirty="0"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42928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Shape 71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Arrow: Left 3">
            <a:extLst>
              <a:ext uri="{FF2B5EF4-FFF2-40B4-BE49-F238E27FC236}">
                <a16:creationId xmlns:a16="http://schemas.microsoft.com/office/drawing/2014/main" id="{32C6D01D-8C4F-48A2-A64E-90D934EC8BB5}"/>
              </a:ext>
            </a:extLst>
          </p:cNvPr>
          <p:cNvSpPr/>
          <p:nvPr/>
        </p:nvSpPr>
        <p:spPr>
          <a:xfrm>
            <a:off x="8489627" y="2354535"/>
            <a:ext cx="2614343" cy="3664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79F39CC9-424C-4073-992B-8431A8251AE7}"/>
              </a:ext>
            </a:extLst>
          </p:cNvPr>
          <p:cNvSpPr/>
          <p:nvPr/>
        </p:nvSpPr>
        <p:spPr>
          <a:xfrm>
            <a:off x="8489626" y="3164455"/>
            <a:ext cx="2614343" cy="3664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A1EF0-3852-464B-9894-4F1F7EF84FAB}"/>
              </a:ext>
            </a:extLst>
          </p:cNvPr>
          <p:cNvSpPr txBox="1"/>
          <p:nvPr/>
        </p:nvSpPr>
        <p:spPr>
          <a:xfrm>
            <a:off x="8371841" y="3530903"/>
            <a:ext cx="2841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Only the PRIMARY Instructional Area – Multiple IAs are often used </a:t>
            </a:r>
          </a:p>
        </p:txBody>
      </p:sp>
    </p:spTree>
    <p:extLst>
      <p:ext uri="{BB962C8B-B14F-4D97-AF65-F5344CB8AC3E}">
        <p14:creationId xmlns:p14="http://schemas.microsoft.com/office/powerpoint/2010/main" val="40117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9B905F-4903-4972-ACC4-2AC53A0F2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7" y="1300817"/>
            <a:ext cx="8568415" cy="4551552"/>
          </a:xfrm>
          <a:prstGeom prst="rect">
            <a:avLst/>
          </a:prstGeom>
        </p:spPr>
      </p:pic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What to Expect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201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endParaRPr lang="en" dirty="0"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24456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Shape 71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" name="Right Brace 4">
            <a:extLst>
              <a:ext uri="{FF2B5EF4-FFF2-40B4-BE49-F238E27FC236}">
                <a16:creationId xmlns:a16="http://schemas.microsoft.com/office/drawing/2014/main" id="{BD31D6B0-BFB9-4CE1-A2E7-08D56FBB6426}"/>
              </a:ext>
            </a:extLst>
          </p:cNvPr>
          <p:cNvSpPr/>
          <p:nvPr/>
        </p:nvSpPr>
        <p:spPr>
          <a:xfrm>
            <a:off x="8965348" y="1777252"/>
            <a:ext cx="1083733" cy="36896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C342A-177E-48F2-A65B-48FE77C045B1}"/>
              </a:ext>
            </a:extLst>
          </p:cNvPr>
          <p:cNvSpPr txBox="1"/>
          <p:nvPr/>
        </p:nvSpPr>
        <p:spPr>
          <a:xfrm>
            <a:off x="10136048" y="2547061"/>
            <a:ext cx="16403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Same EVERY Time</a:t>
            </a:r>
          </a:p>
          <a:p>
            <a:r>
              <a:rPr lang="en-US" sz="2400" dirty="0"/>
              <a:t>- Don’t waste time reading this each Role Play</a:t>
            </a:r>
          </a:p>
        </p:txBody>
      </p:sp>
    </p:spTree>
    <p:extLst>
      <p:ext uri="{BB962C8B-B14F-4D97-AF65-F5344CB8AC3E}">
        <p14:creationId xmlns:p14="http://schemas.microsoft.com/office/powerpoint/2010/main" val="36809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What to Expect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201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endParaRPr lang="en" dirty="0"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24456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Shape 71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" name="Right Brace 4">
            <a:extLst>
              <a:ext uri="{FF2B5EF4-FFF2-40B4-BE49-F238E27FC236}">
                <a16:creationId xmlns:a16="http://schemas.microsoft.com/office/drawing/2014/main" id="{BD31D6B0-BFB9-4CE1-A2E7-08D56FBB6426}"/>
              </a:ext>
            </a:extLst>
          </p:cNvPr>
          <p:cNvSpPr/>
          <p:nvPr/>
        </p:nvSpPr>
        <p:spPr>
          <a:xfrm>
            <a:off x="8111743" y="1658760"/>
            <a:ext cx="1083733" cy="3689665"/>
          </a:xfrm>
          <a:prstGeom prst="rightBrace">
            <a:avLst>
              <a:gd name="adj1" fmla="val 2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1E08F-D5B4-4B9C-9008-A69897080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87" y="1836828"/>
            <a:ext cx="7166356" cy="3362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CDCDFC-32F9-4DA4-A2E6-AE37836C4014}"/>
              </a:ext>
            </a:extLst>
          </p:cNvPr>
          <p:cNvSpPr txBox="1"/>
          <p:nvPr/>
        </p:nvSpPr>
        <p:spPr>
          <a:xfrm>
            <a:off x="9493503" y="2178304"/>
            <a:ext cx="2141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MOST IMPORTANT INFORMATION ON PAGE 1</a:t>
            </a:r>
          </a:p>
        </p:txBody>
      </p:sp>
    </p:spTree>
    <p:extLst>
      <p:ext uri="{BB962C8B-B14F-4D97-AF65-F5344CB8AC3E}">
        <p14:creationId xmlns:p14="http://schemas.microsoft.com/office/powerpoint/2010/main" val="1733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9851" y="-110977"/>
            <a:ext cx="13411200" cy="7545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807" y="378713"/>
            <a:ext cx="10515600" cy="1325563"/>
          </a:xfrm>
        </p:spPr>
        <p:txBody>
          <a:bodyPr/>
          <a:lstStyle/>
          <a:p>
            <a:r>
              <a:rPr lang="en-US" b="1" spc="-150" dirty="0"/>
              <a:t>DECA EXAMS</a:t>
            </a:r>
          </a:p>
        </p:txBody>
      </p:sp>
    </p:spTree>
    <p:extLst>
      <p:ext uri="{BB962C8B-B14F-4D97-AF65-F5344CB8AC3E}">
        <p14:creationId xmlns:p14="http://schemas.microsoft.com/office/powerpoint/2010/main" val="3123811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What to Expect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201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endParaRPr lang="en" dirty="0"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71" name="Shape 71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0BD34D9-0381-4993-9259-7B038C69F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181"/>
            <a:ext cx="10143744" cy="69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r="12625"/>
          <a:stretch/>
        </p:blipFill>
        <p:spPr>
          <a:xfrm>
            <a:off x="1" y="0"/>
            <a:ext cx="8919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9156800" y="2076000"/>
            <a:ext cx="3035200" cy="2505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6400" b="1">
                <a:latin typeface="Abel"/>
                <a:ea typeface="Abel"/>
                <a:cs typeface="Abel"/>
                <a:sym typeface="Abel"/>
              </a:rPr>
              <a:t>Prep Time</a:t>
            </a:r>
          </a:p>
        </p:txBody>
      </p:sp>
      <p:cxnSp>
        <p:nvCxnSpPr>
          <p:cNvPr id="93" name="Shape 93"/>
          <p:cNvCxnSpPr/>
          <p:nvPr/>
        </p:nvCxnSpPr>
        <p:spPr>
          <a:xfrm>
            <a:off x="9334157" y="4301543"/>
            <a:ext cx="1952496" cy="1997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"/>
    </mc:Choice>
    <mc:Fallback xmlns="">
      <p:transition spd="slow" advTm="463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-US" sz="6400" dirty="0">
                <a:latin typeface="Abel"/>
                <a:ea typeface="Abel"/>
                <a:cs typeface="Abel"/>
                <a:sym typeface="Abel"/>
              </a:rPr>
              <a:t>Prep Time</a:t>
            </a:r>
            <a:endParaRPr lang="en" sz="640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201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r>
              <a:rPr lang="en" dirty="0">
                <a:latin typeface="Abel"/>
                <a:ea typeface="Abel"/>
                <a:cs typeface="Abel"/>
                <a:sym typeface="Abel"/>
              </a:rPr>
              <a:t>Principles Events: 10 Minutes of Prep Time + 10 Minutes of Interview Time</a:t>
            </a:r>
          </a:p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r>
              <a:rPr lang="en" dirty="0">
                <a:latin typeface="Abel"/>
                <a:ea typeface="Abel"/>
                <a:cs typeface="Abel"/>
                <a:sym typeface="Abel"/>
              </a:rPr>
              <a:t>Team Decision Events: 30 Minutes of Prep Time + 15 Minutes of Interview Time</a:t>
            </a:r>
          </a:p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r>
              <a:rPr lang="en" dirty="0">
                <a:latin typeface="Abel"/>
                <a:ea typeface="Abel"/>
                <a:cs typeface="Abel"/>
                <a:sym typeface="Abel"/>
              </a:rPr>
              <a:t>Individual Series Events: 1</a:t>
            </a:r>
            <a:r>
              <a:rPr lang="en-US" dirty="0">
                <a:latin typeface="Abel"/>
                <a:ea typeface="Abel"/>
                <a:cs typeface="Abel"/>
                <a:sym typeface="Abel"/>
              </a:rPr>
              <a:t>0</a:t>
            </a:r>
            <a:r>
              <a:rPr lang="en" dirty="0">
                <a:latin typeface="Abel"/>
                <a:ea typeface="Abel"/>
                <a:cs typeface="Abel"/>
                <a:sym typeface="Abel"/>
              </a:rPr>
              <a:t> Minutes of Prep Time + 1</a:t>
            </a:r>
            <a:r>
              <a:rPr lang="en-US" dirty="0">
                <a:latin typeface="Abel"/>
                <a:ea typeface="Abel"/>
                <a:cs typeface="Abel"/>
                <a:sym typeface="Abel"/>
              </a:rPr>
              <a:t>0</a:t>
            </a:r>
            <a:r>
              <a:rPr lang="en" dirty="0">
                <a:latin typeface="Abel"/>
                <a:ea typeface="Abel"/>
                <a:cs typeface="Abel"/>
                <a:sym typeface="Abel"/>
              </a:rPr>
              <a:t> Minutes of Interview Time</a:t>
            </a:r>
          </a:p>
          <a:p>
            <a:pPr marL="609585" indent="-304792">
              <a:lnSpc>
                <a:spcPct val="115000"/>
              </a:lnSpc>
              <a:spcAft>
                <a:spcPts val="2133"/>
              </a:spcAft>
              <a:buFont typeface="Abel"/>
            </a:pPr>
            <a:r>
              <a:rPr lang="en" dirty="0">
                <a:latin typeface="Abel"/>
                <a:ea typeface="Abel"/>
                <a:cs typeface="Abel"/>
                <a:sym typeface="Abel"/>
              </a:rPr>
              <a:t>Personal Finance Literacy Event: 10 Minutes of Prep Time + 10 Minutes of Interview Time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24456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Shape 71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Prep Time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3381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457189">
              <a:lnSpc>
                <a:spcPct val="100000"/>
              </a:lnSpc>
              <a:spcAft>
                <a:spcPts val="2133"/>
              </a:spcAft>
              <a:buClr>
                <a:schemeClr val="dk2"/>
              </a:buClr>
              <a:buSzPct val="100000"/>
              <a:buFont typeface="Abel"/>
            </a:pPr>
            <a:r>
              <a:rPr lang="en" sz="2667" dirty="0">
                <a:latin typeface="Abel"/>
                <a:ea typeface="Abel"/>
                <a:cs typeface="Abel"/>
                <a:sym typeface="Abel"/>
              </a:rPr>
              <a:t>Write all performance indicators on your page so you don’t forget them</a:t>
            </a: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667" dirty="0">
                <a:latin typeface="Abel"/>
                <a:ea typeface="Abel"/>
                <a:cs typeface="Abel"/>
                <a:sym typeface="Abel"/>
              </a:rPr>
              <a:t>Write important details of your role play </a:t>
            </a: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667" dirty="0">
                <a:latin typeface="Abel"/>
                <a:ea typeface="Abel"/>
                <a:cs typeface="Abel"/>
                <a:sym typeface="Abel"/>
              </a:rPr>
              <a:t>Create diagrams or charts over your topic</a:t>
            </a: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667" dirty="0">
                <a:latin typeface="Abel"/>
                <a:ea typeface="Abel"/>
                <a:cs typeface="Abel"/>
                <a:sym typeface="Abel"/>
              </a:rPr>
              <a:t>Fold your paper into parts and create a slide style presentation</a:t>
            </a: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667" dirty="0">
                <a:latin typeface="Abel"/>
                <a:ea typeface="Abel"/>
                <a:cs typeface="Abel"/>
                <a:sym typeface="Abel"/>
              </a:rPr>
              <a:t>Write down acronyms</a:t>
            </a: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667" dirty="0">
                <a:latin typeface="Abel"/>
                <a:ea typeface="Abel"/>
                <a:cs typeface="Abel"/>
                <a:sym typeface="Abel"/>
              </a:rPr>
              <a:t>Create a flyer through design on your plain piece of paper</a:t>
            </a: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2667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2667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2667" dirty="0"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24461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Shape 101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4"/>
    </mc:Choice>
    <mc:Fallback xmlns="">
      <p:transition spd="slow" advTm="4528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2392-FEE7-493D-B138-48C6EC39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Breaking Down Your Prep Time (recommendations)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9DBCE-A2AC-4117-9276-59866F6FB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Minutes to Prep</a:t>
            </a:r>
          </a:p>
          <a:p>
            <a:pPr lvl="1"/>
            <a:r>
              <a:rPr lang="en-US" sz="2000" dirty="0"/>
              <a:t> 1-2 Minutes – Read and write down key words in performance indicators and scenario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 4 Minutes – Map out main ideas, check off performance indicators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 1 Minute – Re-read the scenario confirming your main ideas and performance indicators align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 3-4 Minutes – Walk through presentation skeleton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6CA39-03C8-47F7-AB49-00D4DF7FF9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43200" y="1536633"/>
            <a:ext cx="5333200" cy="51022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30 Minutes to Prep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 2-3 Minutes – Read performance indicators and scenario individually.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 2-3 Minutes – Go through the performance indicator list to divide tasks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 5 Minutes – Brainstorm ideas/solutions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 8 Minutes – Map out main ideas, check off performance indicators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 1-2 Minutes – Re-read scenario confirming your main ideas and performance indicators align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 7 Minutes – Walkthrough presentation skeleton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 2 Minutes – Ask each other 1 question about their part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194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8981909" y="2843241"/>
            <a:ext cx="3035200" cy="2505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5333" b="1">
                <a:latin typeface="Abel"/>
                <a:ea typeface="Abel"/>
                <a:cs typeface="Abel"/>
                <a:sym typeface="Abel"/>
              </a:rPr>
              <a:t>Materials</a:t>
            </a:r>
          </a:p>
        </p:txBody>
      </p:sp>
      <p:cxnSp>
        <p:nvCxnSpPr>
          <p:cNvPr id="77" name="Shape 77"/>
          <p:cNvCxnSpPr/>
          <p:nvPr/>
        </p:nvCxnSpPr>
        <p:spPr>
          <a:xfrm rot="10800000" flipH="1">
            <a:off x="9144968" y="3867465"/>
            <a:ext cx="17376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l="9231"/>
          <a:stretch/>
        </p:blipFill>
        <p:spPr>
          <a:xfrm>
            <a:off x="0" y="0"/>
            <a:ext cx="88698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"/>
    </mc:Choice>
    <mc:Fallback xmlns="">
      <p:transition spd="slow" advTm="360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Materials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24461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Shape 85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6" name="Shape 86"/>
          <p:cNvSpPr txBox="1"/>
          <p:nvPr/>
        </p:nvSpPr>
        <p:spPr>
          <a:xfrm>
            <a:off x="581767" y="1689433"/>
            <a:ext cx="11360800" cy="1672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457189">
              <a:lnSpc>
                <a:spcPct val="115000"/>
              </a:lnSpc>
              <a:spcAft>
                <a:spcPts val="2133"/>
              </a:spcAft>
              <a:buClr>
                <a:schemeClr val="dk2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Plain Piece of Paper Front and Back</a:t>
            </a:r>
          </a:p>
          <a:p>
            <a:pPr marL="609585" indent="-457189">
              <a:lnSpc>
                <a:spcPct val="115000"/>
              </a:lnSpc>
              <a:spcAft>
                <a:spcPts val="2133"/>
              </a:spcAft>
              <a:buClr>
                <a:schemeClr val="dk2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1 Pencil with Eraser</a:t>
            </a:r>
          </a:p>
          <a:p>
            <a:pPr marL="609585" indent="-457189">
              <a:lnSpc>
                <a:spcPct val="115000"/>
              </a:lnSpc>
              <a:spcAft>
                <a:spcPts val="2133"/>
              </a:spcAft>
              <a:buClr>
                <a:schemeClr val="dk2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Role Play Sheet with Instructions &amp; Performance Indicators</a:t>
            </a:r>
          </a:p>
          <a:p>
            <a:pPr marL="609585" indent="-457189">
              <a:lnSpc>
                <a:spcPct val="115000"/>
              </a:lnSpc>
              <a:spcAft>
                <a:spcPts val="2133"/>
              </a:spcAft>
              <a:buClr>
                <a:schemeClr val="dk2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rPr>
              <a:t>Role Play Sheet explaining Case Study or Interview Topic</a:t>
            </a:r>
          </a:p>
          <a:p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8"/>
    </mc:Choice>
    <mc:Fallback xmlns="">
      <p:transition spd="slow" advTm="19468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r="12960"/>
          <a:stretch/>
        </p:blipFill>
        <p:spPr>
          <a:xfrm>
            <a:off x="1" y="0"/>
            <a:ext cx="88338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8999333" y="2061700"/>
            <a:ext cx="3035200" cy="2505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5333" b="1">
                <a:latin typeface="Abel"/>
                <a:ea typeface="Abel"/>
                <a:cs typeface="Abel"/>
                <a:sym typeface="Abel"/>
              </a:rPr>
              <a:t>Interview Time</a:t>
            </a:r>
          </a:p>
        </p:txBody>
      </p:sp>
      <p:cxnSp>
        <p:nvCxnSpPr>
          <p:cNvPr id="108" name="Shape 108"/>
          <p:cNvCxnSpPr/>
          <p:nvPr/>
        </p:nvCxnSpPr>
        <p:spPr>
          <a:xfrm rot="10800000" flipH="1">
            <a:off x="9174463" y="3952207"/>
            <a:ext cx="17376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"/>
    </mc:Choice>
    <mc:Fallback xmlns="">
      <p:transition spd="slow" advTm="372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Interview Time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3381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Introduce yourself to the judge as your title written in the role play</a:t>
            </a:r>
          </a:p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Give a firm handshake and pleasant smile</a:t>
            </a:r>
          </a:p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Talk to them about how you and your department have been working on figuring out this issue</a:t>
            </a:r>
          </a:p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Show them your flyer/slide style presentation/diagrams/charts</a:t>
            </a:r>
          </a:p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Discuss “previous” projects</a:t>
            </a:r>
          </a:p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Try to make some jokes or talk about personal experiences</a:t>
            </a:r>
          </a:p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Bring in real world examples to discuss </a:t>
            </a:r>
          </a:p>
          <a:p>
            <a:pPr marL="609585" indent="-448722">
              <a:lnSpc>
                <a:spcPct val="100000"/>
              </a:lnSpc>
              <a:spcAft>
                <a:spcPts val="2133"/>
              </a:spcAft>
              <a:buSzPct val="100000"/>
              <a:buFont typeface="Abel"/>
            </a:pPr>
            <a:r>
              <a:rPr lang="en" sz="1600" dirty="0">
                <a:latin typeface="Abel"/>
                <a:ea typeface="Abel"/>
                <a:cs typeface="Abel"/>
                <a:sym typeface="Abel"/>
              </a:rPr>
              <a:t>End the interview with a firm handshake and tell them your secretary can fax over the notes </a:t>
            </a:r>
          </a:p>
          <a:p>
            <a:pPr>
              <a:lnSpc>
                <a:spcPct val="100000"/>
              </a:lnSpc>
              <a:spcAft>
                <a:spcPts val="2133"/>
              </a:spcAft>
              <a:buNone/>
            </a:pPr>
            <a:endParaRPr sz="1600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1600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1600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1600" dirty="0"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24461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Shape 116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68"/>
    </mc:Choice>
    <mc:Fallback xmlns="">
      <p:transition spd="slow" advTm="9086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/>
        </p:nvSpPr>
        <p:spPr>
          <a:xfrm>
            <a:off x="9974300" y="2548467"/>
            <a:ext cx="3035200" cy="2505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6000" b="1">
                <a:latin typeface="Abel"/>
                <a:ea typeface="Abel"/>
                <a:cs typeface="Abel"/>
                <a:sym typeface="Abel"/>
              </a:rPr>
              <a:t>Tips</a:t>
            </a:r>
          </a:p>
        </p:txBody>
      </p:sp>
      <p:cxnSp>
        <p:nvCxnSpPr>
          <p:cNvPr id="122" name="Shape 122"/>
          <p:cNvCxnSpPr/>
          <p:nvPr/>
        </p:nvCxnSpPr>
        <p:spPr>
          <a:xfrm rot="10800000" flipH="1">
            <a:off x="10161500" y="3722467"/>
            <a:ext cx="1451200" cy="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80400"/>
            <a:ext cx="9786668" cy="69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"/>
    </mc:Choice>
    <mc:Fallback xmlns="">
      <p:transition spd="slow" advTm="36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807" y="378713"/>
            <a:ext cx="10515600" cy="1325563"/>
          </a:xfrm>
        </p:spPr>
        <p:txBody>
          <a:bodyPr/>
          <a:lstStyle/>
          <a:p>
            <a:r>
              <a:rPr lang="en-US" b="1" spc="-150" dirty="0"/>
              <a:t>DECA EXAMS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045C4-E5CF-9341-9C6A-40AE6AA07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" t="48758" r="13118" b="-13240"/>
          <a:stretch/>
        </p:blipFill>
        <p:spPr>
          <a:xfrm>
            <a:off x="5919713" y="1420908"/>
            <a:ext cx="4628221" cy="6899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B6D503-2AB2-5A44-BD58-7E754EA8C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5" b="51093"/>
          <a:stretch/>
        </p:blipFill>
        <p:spPr>
          <a:xfrm>
            <a:off x="550747" y="1369392"/>
            <a:ext cx="5402955" cy="41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35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15600" y="180133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en" sz="6400">
                <a:latin typeface="Abel"/>
                <a:ea typeface="Abel"/>
                <a:cs typeface="Abel"/>
                <a:sym typeface="Abel"/>
              </a:rPr>
              <a:t>Tips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15600" y="1668467"/>
            <a:ext cx="11360800" cy="3381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133" dirty="0">
                <a:latin typeface="Abel"/>
                <a:ea typeface="Abel"/>
                <a:cs typeface="Abel"/>
                <a:sym typeface="Abel"/>
              </a:rPr>
              <a:t>Figure out performance indicators for your event ahead of time so you have studied them and know what to say for </a:t>
            </a:r>
            <a:r>
              <a:rPr lang="en-US" sz="2133" dirty="0">
                <a:latin typeface="Abel"/>
                <a:ea typeface="Abel"/>
                <a:cs typeface="Abel"/>
                <a:sym typeface="Abel"/>
              </a:rPr>
              <a:t>each</a:t>
            </a:r>
            <a:endParaRPr lang="en" sz="2133" dirty="0">
              <a:latin typeface="Abel"/>
              <a:ea typeface="Abel"/>
              <a:cs typeface="Abel"/>
              <a:sym typeface="Abel"/>
            </a:endParaRP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133" dirty="0">
                <a:latin typeface="Abel"/>
                <a:ea typeface="Abel"/>
                <a:cs typeface="Abel"/>
                <a:sym typeface="Abel"/>
              </a:rPr>
              <a:t>Look up common marketing and sales facts that you can say to impress your judge</a:t>
            </a: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" sz="2133" dirty="0">
                <a:latin typeface="Abel"/>
                <a:ea typeface="Abel"/>
                <a:cs typeface="Abel"/>
                <a:sym typeface="Abel"/>
              </a:rPr>
              <a:t>Stay in character the whole time</a:t>
            </a:r>
            <a:endParaRPr lang="en-US" sz="2133" dirty="0">
              <a:latin typeface="Abel"/>
              <a:ea typeface="Abel"/>
              <a:cs typeface="Abel"/>
              <a:sym typeface="Abel"/>
            </a:endParaRP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r>
              <a:rPr lang="en-US" sz="2133" b="1" dirty="0">
                <a:latin typeface="Abel"/>
                <a:ea typeface="Abel"/>
                <a:cs typeface="Abel"/>
                <a:sym typeface="Abel"/>
              </a:rPr>
              <a:t>You set the stage. </a:t>
            </a:r>
            <a:r>
              <a:rPr lang="en-US" sz="2133" dirty="0">
                <a:latin typeface="Abel"/>
                <a:ea typeface="Abel"/>
                <a:cs typeface="Abel"/>
                <a:sym typeface="Abel"/>
              </a:rPr>
              <a:t>You can add details and information not listed in the role play, but be sure not to contradict the scenario. </a:t>
            </a:r>
            <a:endParaRPr lang="en" sz="2133" dirty="0">
              <a:latin typeface="Abel"/>
              <a:ea typeface="Abel"/>
              <a:cs typeface="Abel"/>
              <a:sym typeface="Abel"/>
            </a:endParaRPr>
          </a:p>
          <a:p>
            <a:pPr marL="609585" indent="-304792">
              <a:lnSpc>
                <a:spcPct val="100000"/>
              </a:lnSpc>
              <a:buFont typeface="Abel"/>
            </a:pPr>
            <a:r>
              <a:rPr lang="en" sz="2133" dirty="0">
                <a:latin typeface="Abel"/>
                <a:ea typeface="Abel"/>
                <a:cs typeface="Abel"/>
                <a:sym typeface="Abel"/>
              </a:rPr>
              <a:t>You can find sample role play videos showing how the process goes on </a:t>
            </a:r>
            <a:r>
              <a:rPr lang="en" sz="2133" u="sng" dirty="0">
                <a:solidFill>
                  <a:srgbClr val="0000FF"/>
                </a:solidFill>
                <a:latin typeface="Abel"/>
                <a:ea typeface="Abel"/>
                <a:cs typeface="Abel"/>
                <a:sym typeface="Abel"/>
              </a:rPr>
              <a:t>deca.org</a:t>
            </a:r>
          </a:p>
          <a:p>
            <a:pPr marL="609585" indent="-304792">
              <a:lnSpc>
                <a:spcPct val="100000"/>
              </a:lnSpc>
              <a:spcAft>
                <a:spcPts val="2133"/>
              </a:spcAft>
              <a:buFont typeface="Abel"/>
            </a:pPr>
            <a:endParaRPr sz="2133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2133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2133" dirty="0">
              <a:latin typeface="Abel"/>
              <a:ea typeface="Abel"/>
              <a:cs typeface="Abel"/>
              <a:sym typeface="Abel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endParaRPr sz="2133" dirty="0"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24461"/>
            <a:ext cx="12192000" cy="123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Shape 131"/>
          <p:cNvCxnSpPr/>
          <p:nvPr/>
        </p:nvCxnSpPr>
        <p:spPr>
          <a:xfrm rot="10800000" flipH="1">
            <a:off x="581767" y="1445867"/>
            <a:ext cx="10632000" cy="5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8"/>
    </mc:Choice>
    <mc:Fallback xmlns="">
      <p:transition spd="slow" advTm="2963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3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44FBAC-43C2-B540-8847-6485040A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39" y="228469"/>
            <a:ext cx="9643672" cy="5330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C4A2A28-12FB-344B-81D3-A5789B0FA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31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6" y="275684"/>
            <a:ext cx="9842064" cy="606161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3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446" y="0"/>
            <a:ext cx="6858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3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1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0" dirty="0"/>
              <a:t>THE BASICS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2388" y="1995954"/>
            <a:ext cx="9611120" cy="4254943"/>
          </a:xfrm>
        </p:spPr>
        <p:txBody>
          <a:bodyPr>
            <a:normAutofit/>
          </a:bodyPr>
          <a:lstStyle/>
          <a:p>
            <a:r>
              <a:rPr lang="en-US" dirty="0"/>
              <a:t>100 questions</a:t>
            </a:r>
          </a:p>
          <a:p>
            <a:r>
              <a:rPr lang="en-US" dirty="0"/>
              <a:t>Multiple choice </a:t>
            </a:r>
          </a:p>
          <a:p>
            <a:pPr lvl="1"/>
            <a:r>
              <a:rPr lang="en-US" dirty="0"/>
              <a:t>True/False and combination items are generally not used.</a:t>
            </a:r>
          </a:p>
          <a:p>
            <a:r>
              <a:rPr lang="en-US" dirty="0"/>
              <a:t>Blueprints are provided.</a:t>
            </a:r>
          </a:p>
          <a:p>
            <a:pPr lvl="1"/>
            <a:r>
              <a:rPr lang="en-US" dirty="0"/>
              <a:t>By instructional area.</a:t>
            </a:r>
          </a:p>
          <a:p>
            <a:pPr lvl="1"/>
            <a:r>
              <a:rPr lang="en-US" dirty="0"/>
              <a:t>By content at each level of competition</a:t>
            </a:r>
          </a:p>
          <a:p>
            <a:r>
              <a:rPr lang="en-US" dirty="0"/>
              <a:t>Testing is objective – it’s up to DECA members</a:t>
            </a:r>
          </a:p>
          <a:p>
            <a:r>
              <a:rPr lang="en-US" dirty="0"/>
              <a:t>In team events, test scores are averaged</a:t>
            </a:r>
          </a:p>
        </p:txBody>
      </p:sp>
    </p:spTree>
    <p:extLst>
      <p:ext uri="{BB962C8B-B14F-4D97-AF65-F5344CB8AC3E}">
        <p14:creationId xmlns:p14="http://schemas.microsoft.com/office/powerpoint/2010/main" val="350791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59" y="714748"/>
            <a:ext cx="3697778" cy="1325563"/>
          </a:xfrm>
        </p:spPr>
        <p:txBody>
          <a:bodyPr/>
          <a:lstStyle/>
          <a:p>
            <a:r>
              <a:rPr lang="en-US" b="1" dirty="0"/>
              <a:t>EXAM BLUEPRINTS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AAA4C-16B7-1440-A15E-8DEB71D1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0068">
            <a:off x="4209904" y="254921"/>
            <a:ext cx="5908306" cy="91086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2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B14449-00E5-DC4D-A838-FBA9C89F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8" y="469900"/>
            <a:ext cx="10306059" cy="604681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20603735">
            <a:off x="8222094" y="4192696"/>
            <a:ext cx="1449313" cy="71788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9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1151" y="98323"/>
            <a:ext cx="13411200" cy="7545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0" dirty="0"/>
              <a:t>PERFORMANCE INDICATOR LISTS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40" y="1873718"/>
            <a:ext cx="3372709" cy="419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8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IMPORTANT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Gotham Book" charset="0"/>
                <a:ea typeface="Gotham Book" charset="0"/>
                <a:cs typeface="Gotham Book" charset="0"/>
              </a:rPr>
              <a:t>Instructional Areas</a:t>
            </a:r>
          </a:p>
          <a:p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Broad areas of content knowledge (i.e., promotion, pricing, emotional intelligence, business law) that are comprised of many performance indicators.</a:t>
            </a:r>
          </a:p>
          <a:p>
            <a:pPr marL="0" indent="0">
              <a:buNone/>
            </a:pPr>
            <a:r>
              <a:rPr lang="en-US" b="1" dirty="0">
                <a:latin typeface="Gotham Book" charset="0"/>
                <a:ea typeface="Gotham Book" charset="0"/>
                <a:cs typeface="Gotham Book" charset="0"/>
              </a:rPr>
              <a:t>Performance Indicators</a:t>
            </a:r>
          </a:p>
          <a:p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Specific knowledge and skills students are expected to address and perform during their competition. </a:t>
            </a:r>
          </a:p>
          <a:p>
            <a:pPr marL="0" indent="0">
              <a:buNone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1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D6FCE28D86D94CBB21F7FD3E2D049A" ma:contentTypeVersion="2" ma:contentTypeDescription="Create a new document." ma:contentTypeScope="" ma:versionID="b9edc60328aadb914fd44265e5bf45c2">
  <xsd:schema xmlns:xsd="http://www.w3.org/2001/XMLSchema" xmlns:xs="http://www.w3.org/2001/XMLSchema" xmlns:p="http://schemas.microsoft.com/office/2006/metadata/properties" xmlns:ns2="d4701239-d2f3-4b92-81b6-cfd5d43c6940" targetNamespace="http://schemas.microsoft.com/office/2006/metadata/properties" ma:root="true" ma:fieldsID="f9ce93dff6514804c5e86b40c4a81f4a" ns2:_="">
    <xsd:import namespace="d4701239-d2f3-4b92-81b6-cfd5d43c69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01239-d2f3-4b92-81b6-cfd5d43c69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A83BE3-5387-43A9-9979-919BE8FD7D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701239-d2f3-4b92-81b6-cfd5d43c69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B68911-5E32-4355-AFD1-791AE2EF74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5D4278-2425-4B1C-A5A0-9705E5A111DB}">
  <ds:schemaRefs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4701239-d2f3-4b92-81b6-cfd5d43c69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1100</Words>
  <Application>Microsoft Office PowerPoint</Application>
  <PresentationFormat>Widescreen</PresentationFormat>
  <Paragraphs>197</Paragraphs>
  <Slides>44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Abel</vt:lpstr>
      <vt:lpstr>Arial</vt:lpstr>
      <vt:lpstr>Calibri</vt:lpstr>
      <vt:lpstr>Gotham</vt:lpstr>
      <vt:lpstr>Gotham Book</vt:lpstr>
      <vt:lpstr>Gotham Medium</vt:lpstr>
      <vt:lpstr>Office Theme</vt:lpstr>
      <vt:lpstr>PowerPoint Presentation</vt:lpstr>
      <vt:lpstr>Rock the DECA  Role Play and Exam</vt:lpstr>
      <vt:lpstr>DECA EXAMS</vt:lpstr>
      <vt:lpstr>DECA EXAMS</vt:lpstr>
      <vt:lpstr>THE BASICS</vt:lpstr>
      <vt:lpstr>EXAM BLUEPRINTS</vt:lpstr>
      <vt:lpstr>PowerPoint Presentation</vt:lpstr>
      <vt:lpstr>PERFORMANCE INDICATOR LISTS</vt:lpstr>
      <vt:lpstr>IMPORTANT TERMS</vt:lpstr>
      <vt:lpstr>PRINCIPLES OF BUSINESS ADMINISTRATION EVENTS</vt:lpstr>
      <vt:lpstr>TEAM DECISION MAKING EVENTS  INDIVIDUAL SERIES EVENTS INTEGRATED MARKETING CAMPAIGN EVENTS PROFESSIONAL SELLING AND CONSULTING EVENTS</vt:lpstr>
      <vt:lpstr>ENTREPRENEURSHIP INDIVIDUAL SERIES EVENT ENTREPRENEURSHIP TEAM DECISION MAKING EVENT</vt:lpstr>
      <vt:lpstr>PERSONAL FINANICAL LITERACY EVENT</vt:lpstr>
      <vt:lpstr>PERFORMANCE INDICATOR LISTS</vt:lpstr>
      <vt:lpstr>COMPETITIVE EVENTS FRAMEWORK</vt:lpstr>
      <vt:lpstr>PowerPoint Presentation</vt:lpstr>
      <vt:lpstr>PERFORMANCE INDICATORS</vt:lpstr>
      <vt:lpstr>PowerPoint Presentation</vt:lpstr>
      <vt:lpstr>CURRICULUM PLANNING LEVELS</vt:lpstr>
      <vt:lpstr>PowerPoint Presentation</vt:lpstr>
      <vt:lpstr>PERCENTAGES</vt:lpstr>
      <vt:lpstr>Written communication is not effective when readers must </vt:lpstr>
      <vt:lpstr>C. Work to understand what the communication means.</vt:lpstr>
      <vt:lpstr>GENERAL TEST TAKING STRATEGIES</vt:lpstr>
      <vt:lpstr>What’s In A  Role Play!</vt:lpstr>
      <vt:lpstr>PowerPoint Presentation</vt:lpstr>
      <vt:lpstr>What to Expect</vt:lpstr>
      <vt:lpstr>What to Expect</vt:lpstr>
      <vt:lpstr>What to Expect</vt:lpstr>
      <vt:lpstr>What to Expect</vt:lpstr>
      <vt:lpstr>PowerPoint Presentation</vt:lpstr>
      <vt:lpstr>Prep Time</vt:lpstr>
      <vt:lpstr>Prep Time</vt:lpstr>
      <vt:lpstr>Breaking Down Your Prep Time (recommendations)</vt:lpstr>
      <vt:lpstr>PowerPoint Presentation</vt:lpstr>
      <vt:lpstr>Materials</vt:lpstr>
      <vt:lpstr>PowerPoint Presentation</vt:lpstr>
      <vt:lpstr>Interview Time</vt:lpstr>
      <vt:lpstr>PowerPoint Presentation</vt:lpstr>
      <vt:lpstr>Tips</vt:lpstr>
      <vt:lpstr>RESOURCES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Peterson</dc:creator>
  <cp:lastModifiedBy>Joshua Shankle</cp:lastModifiedBy>
  <cp:revision>114</cp:revision>
  <cp:lastPrinted>2018-09-18T01:45:22Z</cp:lastPrinted>
  <dcterms:created xsi:type="dcterms:W3CDTF">2016-06-16T12:18:10Z</dcterms:created>
  <dcterms:modified xsi:type="dcterms:W3CDTF">2019-11-16T19:40:06Z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0x010100E2D6FCE28D86D94CBB21F7FD3E2D049A</vt:lpwstr>
  </property>
</Properties>
</file>